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</p:sldIdLst>
  <p:sldSz cx="7559675" cy="10691813"/>
  <p:notesSz cx="6735763" cy="9866313"/>
  <p:defaultTextStyle>
    <a:defPPr>
      <a:defRPr lang="ja-JP"/>
    </a:defPPr>
    <a:lvl1pPr marL="0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kumimoji="1"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F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>
        <p:scale>
          <a:sx n="75" d="100"/>
          <a:sy n="75" d="100"/>
        </p:scale>
        <p:origin x="1620" y="-675"/>
      </p:cViewPr>
      <p:guideLst>
        <p:guide orient="horz" pos="3368"/>
        <p:guide pos="23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977" y="3321396"/>
            <a:ext cx="6425724" cy="229180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3951" y="6058695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10574" y="571717"/>
            <a:ext cx="1275696" cy="12161937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83491" y="571717"/>
            <a:ext cx="3701091" cy="12161937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162" y="6870479"/>
            <a:ext cx="6425724" cy="212351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162" y="4531651"/>
            <a:ext cx="6425724" cy="233883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3491" y="3326344"/>
            <a:ext cx="2488393" cy="9407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897879" y="3326344"/>
            <a:ext cx="2488393" cy="9407312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8" y="2393285"/>
            <a:ext cx="3340169" cy="99740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7988" y="3390691"/>
            <a:ext cx="3340169" cy="61601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0214" y="2393285"/>
            <a:ext cx="3341481" cy="99740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0214" y="3390691"/>
            <a:ext cx="3341481" cy="616016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7988" y="425693"/>
            <a:ext cx="2487081" cy="181166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5626" y="425697"/>
            <a:ext cx="4226069" cy="912516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7988" y="2237365"/>
            <a:ext cx="2487081" cy="7313498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1749" y="7484271"/>
            <a:ext cx="4535805" cy="88356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1749" y="955334"/>
            <a:ext cx="4535805" cy="6415088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1749" y="8367833"/>
            <a:ext cx="4535805" cy="1254802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7984" y="428169"/>
            <a:ext cx="6803708" cy="1781969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7984" y="2494762"/>
            <a:ext cx="6803708" cy="7056102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7984" y="9909732"/>
            <a:ext cx="1763924" cy="569240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27953-36C1-4D5B-9E72-540BCCCE8F1A}" type="datetimeFigureOut">
              <a:rPr kumimoji="1" lang="ja-JP" altLang="en-US" smtClean="0"/>
              <a:pPr/>
              <a:t>2020/9/14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2890" y="9909732"/>
            <a:ext cx="2393897" cy="569240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7767" y="9909732"/>
            <a:ext cx="1763924" cy="569240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FDC39-DABA-4950-ABD8-0FB68E216EE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042873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1042873" rtl="0" eaLnBrk="1" latinLnBrk="0" hangingPunct="1">
        <a:spcBef>
          <a:spcPct val="20000"/>
        </a:spcBef>
        <a:buFont typeface="Arial" pitchFamily="34" charset="0"/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1042873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1042873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1042873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1042873" rtl="0" eaLnBrk="1" latinLnBrk="0" hangingPunct="1"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27000">
              <a:schemeClr val="accent3">
                <a:lumMod val="40000"/>
                <a:lumOff val="60000"/>
              </a:schemeClr>
            </a:gs>
            <a:gs pos="48000">
              <a:srgbClr val="92D050"/>
            </a:gs>
            <a:gs pos="71000">
              <a:srgbClr val="92D050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43673" y="-15415"/>
            <a:ext cx="5692451" cy="1580134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令和２年度</a:t>
            </a:r>
            <a:b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愛媛県スポーツ少年団</a:t>
            </a:r>
            <a:br>
              <a:rPr lang="en-US" altLang="ja-JP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</a:br>
            <a:r>
              <a:rPr lang="ja-JP" altLang="en-US" sz="27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ジュニア・リーダースクール</a:t>
            </a:r>
          </a:p>
        </p:txBody>
      </p:sp>
      <p:pic>
        <p:nvPicPr>
          <p:cNvPr id="23554" name="Picture 2" descr="「スポーツ少年団　マーク」の画像検索結果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188" y="47812"/>
            <a:ext cx="1406712" cy="13471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5" name="テキスト ボックス 4"/>
          <p:cNvSpPr txBox="1"/>
          <p:nvPr/>
        </p:nvSpPr>
        <p:spPr>
          <a:xfrm rot="695655">
            <a:off x="4725145" y="387610"/>
            <a:ext cx="4227631" cy="52080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104287" tIns="52144" rIns="104287" bIns="52144" rtlCol="0">
            <a:spAutoFit/>
          </a:bodyPr>
          <a:lstStyle/>
          <a:p>
            <a:r>
              <a:rPr lang="ja-JP" altLang="en-US" sz="2700" dirty="0">
                <a:solidFill>
                  <a:srgbClr val="FF0000"/>
                </a:solidFill>
              </a:rPr>
              <a:t>参加者大募集！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91213" y="5345906"/>
            <a:ext cx="6840760" cy="415498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/>
              <a:t>期　　  日：</a:t>
            </a:r>
            <a:r>
              <a:rPr lang="ja-JP" altLang="en-US" sz="1200" b="1" dirty="0"/>
              <a:t>令和</a:t>
            </a:r>
            <a:r>
              <a:rPr lang="en-US" altLang="ja-JP" sz="1200" b="1" dirty="0"/>
              <a:t>2</a:t>
            </a:r>
            <a:r>
              <a:rPr kumimoji="1" lang="ja-JP" altLang="en-US" sz="1200" b="1" dirty="0"/>
              <a:t>年</a:t>
            </a:r>
            <a:r>
              <a:rPr kumimoji="1" lang="en-US" altLang="ja-JP" sz="1200" b="1" dirty="0"/>
              <a:t>10</a:t>
            </a:r>
            <a:r>
              <a:rPr kumimoji="1" lang="ja-JP" altLang="en-US" sz="1200" b="1" dirty="0"/>
              <a:t>月</a:t>
            </a:r>
            <a:r>
              <a:rPr kumimoji="1" lang="en-US" altLang="ja-JP" sz="1200" b="1" dirty="0"/>
              <a:t>31</a:t>
            </a:r>
            <a:r>
              <a:rPr kumimoji="1" lang="ja-JP" altLang="en-US" sz="1200" b="1" dirty="0"/>
              <a:t>日</a:t>
            </a:r>
            <a:r>
              <a:rPr lang="ja-JP" altLang="en-US" sz="1200" b="1" dirty="0"/>
              <a:t>（土）・</a:t>
            </a:r>
            <a:r>
              <a:rPr kumimoji="1" lang="en-US" altLang="ja-JP" sz="1200" b="1" dirty="0"/>
              <a:t>11</a:t>
            </a:r>
            <a:r>
              <a:rPr kumimoji="1" lang="ja-JP" altLang="en-US" sz="1200" b="1" dirty="0"/>
              <a:t>月</a:t>
            </a:r>
            <a:r>
              <a:rPr kumimoji="1" lang="en-US" altLang="ja-JP" sz="1200" b="1" dirty="0"/>
              <a:t>7</a:t>
            </a:r>
            <a:r>
              <a:rPr kumimoji="1" lang="ja-JP" altLang="en-US" sz="1200" b="1" dirty="0"/>
              <a:t>日（土</a:t>
            </a:r>
            <a:r>
              <a:rPr lang="ja-JP" altLang="en-US" sz="1200" b="1" dirty="0"/>
              <a:t>）</a:t>
            </a:r>
            <a:endParaRPr kumimoji="1" lang="en-US" altLang="ja-JP" sz="1200" b="1" dirty="0"/>
          </a:p>
          <a:p>
            <a:r>
              <a:rPr lang="ja-JP" altLang="en-US" sz="1200" b="1" dirty="0"/>
              <a:t>場　　  所：砥部町中央公民館</a:t>
            </a:r>
            <a:endParaRPr lang="en-US" altLang="ja-JP" sz="1200" b="1" dirty="0"/>
          </a:p>
          <a:p>
            <a:r>
              <a:rPr lang="ja-JP" altLang="en-US" sz="1050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 </a:t>
            </a:r>
            <a:r>
              <a:rPr lang="zh-TW" altLang="en-US" sz="1200" b="1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〒</a:t>
            </a:r>
            <a:r>
              <a:rPr lang="en-US" altLang="zh-TW" sz="1200" b="1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791-2120 </a:t>
            </a:r>
            <a:r>
              <a:rPr lang="zh-TW" altLang="en-US" sz="1200" b="1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愛媛県伊予郡砥部町宮内</a:t>
            </a:r>
            <a:r>
              <a:rPr lang="en-US" altLang="zh-TW" sz="1200" b="1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1369</a:t>
            </a:r>
            <a:r>
              <a:rPr lang="zh-TW" altLang="en-US" sz="1200" b="1" i="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番地</a:t>
            </a:r>
            <a:endParaRPr lang="en-US" altLang="ja-JP" sz="12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1200" b="1" dirty="0"/>
              <a:t>参  加  料：</a:t>
            </a:r>
            <a:r>
              <a:rPr kumimoji="1" lang="en-US" altLang="ja-JP" sz="1200" b="1" dirty="0"/>
              <a:t>1</a:t>
            </a:r>
            <a:r>
              <a:rPr kumimoji="1" lang="ja-JP" altLang="en-US" sz="1200" b="1" dirty="0"/>
              <a:t>人</a:t>
            </a:r>
            <a:r>
              <a:rPr kumimoji="1" lang="en-US" altLang="ja-JP" sz="1200" b="1" dirty="0"/>
              <a:t>3,000</a:t>
            </a:r>
            <a:r>
              <a:rPr kumimoji="1" lang="ja-JP" altLang="en-US" sz="1200" b="1" dirty="0"/>
              <a:t>円（事前振込）</a:t>
            </a:r>
            <a:endParaRPr kumimoji="1" lang="en-US" altLang="ja-JP" sz="1200" b="1" dirty="0"/>
          </a:p>
          <a:p>
            <a:r>
              <a:rPr lang="ja-JP" altLang="en-US" sz="1200" b="1" dirty="0"/>
              <a:t>参加対象：小学</a:t>
            </a:r>
            <a:r>
              <a:rPr lang="en-US" altLang="ja-JP" sz="1200" b="1" dirty="0"/>
              <a:t>5</a:t>
            </a:r>
            <a:r>
              <a:rPr lang="ja-JP" altLang="en-US" sz="1200" b="1" dirty="0"/>
              <a:t>年生～中学</a:t>
            </a:r>
            <a:r>
              <a:rPr lang="en-US" altLang="ja-JP" sz="1200" b="1" dirty="0"/>
              <a:t>3</a:t>
            </a:r>
            <a:r>
              <a:rPr lang="ja-JP" altLang="en-US" sz="1200" b="1" dirty="0"/>
              <a:t>年生（スポーツ少年団登録者）</a:t>
            </a:r>
            <a:endParaRPr lang="en-US" altLang="ja-JP" sz="1200" b="1" dirty="0"/>
          </a:p>
          <a:p>
            <a:r>
              <a:rPr kumimoji="1" lang="ja-JP" altLang="en-US" sz="1200" b="1" dirty="0"/>
              <a:t>定　　　員：</a:t>
            </a:r>
            <a:r>
              <a:rPr lang="en-US" altLang="ja-JP" sz="1200" b="1" dirty="0"/>
              <a:t>30</a:t>
            </a:r>
            <a:r>
              <a:rPr kumimoji="1" lang="ja-JP" altLang="en-US" sz="1200" b="1" dirty="0"/>
              <a:t>名程度</a:t>
            </a:r>
            <a:endParaRPr kumimoji="1" lang="en-US" altLang="ja-JP" sz="1200" b="1" dirty="0"/>
          </a:p>
          <a:p>
            <a:r>
              <a:rPr kumimoji="1" lang="ja-JP" altLang="en-US" sz="1200" b="1" dirty="0"/>
              <a:t>申込締切：</a:t>
            </a:r>
            <a:r>
              <a:rPr lang="ja-JP" altLang="en-US" sz="1200" b="1" dirty="0"/>
              <a:t>令和</a:t>
            </a:r>
            <a:r>
              <a:rPr lang="en-US" altLang="ja-JP" sz="1200" b="1" dirty="0"/>
              <a:t>2</a:t>
            </a:r>
            <a:r>
              <a:rPr kumimoji="1" lang="ja-JP" altLang="en-US" sz="1200" b="1" dirty="0"/>
              <a:t>年</a:t>
            </a:r>
            <a:r>
              <a:rPr kumimoji="1" lang="en-US" altLang="ja-JP" sz="1200" b="1" dirty="0"/>
              <a:t>10</a:t>
            </a:r>
            <a:r>
              <a:rPr kumimoji="1" lang="ja-JP" altLang="en-US" sz="1200" b="1" dirty="0"/>
              <a:t>月</a:t>
            </a:r>
            <a:r>
              <a:rPr lang="en-US" altLang="ja-JP" sz="1200" b="1" dirty="0"/>
              <a:t>9</a:t>
            </a:r>
            <a:r>
              <a:rPr kumimoji="1" lang="ja-JP" altLang="en-US" sz="1200" b="1" dirty="0"/>
              <a:t>日（金）</a:t>
            </a:r>
            <a:endParaRPr kumimoji="1" lang="en-US" altLang="ja-JP" sz="1200" b="1" dirty="0"/>
          </a:p>
          <a:p>
            <a:r>
              <a:rPr lang="ja-JP" altLang="en-US" sz="1200" b="1" dirty="0"/>
              <a:t>申  込  先：愛媛県スポーツ少年団事務局</a:t>
            </a:r>
            <a:endParaRPr lang="en-US" altLang="ja-JP" sz="1200" b="1" dirty="0"/>
          </a:p>
          <a:p>
            <a:r>
              <a:rPr lang="ja-JP" altLang="en-US" sz="1200" b="1" dirty="0"/>
              <a:t>申込方法：①又は②の方法で、お申込みください。</a:t>
            </a:r>
            <a:endParaRPr lang="en-US" altLang="ja-JP" sz="1200" b="1" dirty="0"/>
          </a:p>
          <a:p>
            <a:r>
              <a:rPr lang="ja-JP" altLang="en-US" sz="1200" b="1" dirty="0"/>
              <a:t>　　　　　　  ①裏面の参加申込書を郵送又はＦＡＸ</a:t>
            </a:r>
            <a:endParaRPr lang="en-US" altLang="ja-JP" sz="1200" b="1" dirty="0"/>
          </a:p>
          <a:p>
            <a:r>
              <a:rPr lang="ja-JP" altLang="en-US" sz="1200" b="1" dirty="0"/>
              <a:t>　　　　　  　②メールで申込</a:t>
            </a:r>
            <a:endParaRPr lang="en-US" altLang="ja-JP" sz="1200" b="1" dirty="0"/>
          </a:p>
          <a:p>
            <a:r>
              <a:rPr lang="ja-JP" altLang="en-US" sz="1200" b="1" dirty="0"/>
              <a:t>　</a:t>
            </a:r>
            <a:r>
              <a:rPr lang="ja-JP" altLang="en-US" sz="1100" b="1" dirty="0"/>
              <a:t>（氏名、生年月日、性別、住所、電話番号、ﾎﾟﾛｼｬﾂｻｲｽﾞ、団員活動歴、所属単位団を記載すること。）</a:t>
            </a:r>
            <a:endParaRPr lang="en-US" altLang="ja-JP" sz="1100" b="1" dirty="0"/>
          </a:p>
          <a:p>
            <a:r>
              <a:rPr lang="ja-JP" altLang="en-US" sz="1200" b="1" dirty="0"/>
              <a:t>そ  の  他：新型コロナウイルス感染症の今後の感染状況により、開催を中止する場合があります。</a:t>
            </a:r>
            <a:endParaRPr lang="en-US" altLang="ja-JP" sz="1200" b="1" dirty="0"/>
          </a:p>
          <a:p>
            <a:endParaRPr lang="en-US" altLang="ja-JP" sz="1200" b="1" dirty="0"/>
          </a:p>
          <a:p>
            <a:r>
              <a:rPr lang="ja-JP" altLang="en-US" sz="1200" b="1" dirty="0"/>
              <a:t>≪プログラム予定≫</a:t>
            </a:r>
            <a:endParaRPr lang="en-US" altLang="ja-JP" sz="1200" b="1" dirty="0"/>
          </a:p>
          <a:p>
            <a:r>
              <a:rPr lang="ja-JP" altLang="en-US" sz="1200" b="1" dirty="0"/>
              <a:t>〇レクリエーション</a:t>
            </a:r>
            <a:endParaRPr lang="en-US" altLang="ja-JP" sz="1200" b="1" dirty="0"/>
          </a:p>
          <a:p>
            <a:r>
              <a:rPr lang="ja-JP" altLang="en-US" sz="1200" b="1" dirty="0"/>
              <a:t>〇スポーツ交流（ニュースポーツ等の普段体験できないスポーツ）</a:t>
            </a:r>
            <a:endParaRPr lang="en-US" altLang="ja-JP" sz="1200" b="1" dirty="0"/>
          </a:p>
          <a:p>
            <a:r>
              <a:rPr lang="ja-JP" altLang="en-US" sz="1200" b="1" dirty="0"/>
              <a:t>〇グループワーク</a:t>
            </a:r>
            <a:endParaRPr lang="en-US" altLang="ja-JP" sz="1200" b="1" dirty="0"/>
          </a:p>
          <a:p>
            <a:r>
              <a:rPr lang="ja-JP" altLang="en-US" sz="1200" b="1" dirty="0"/>
              <a:t>〇運動適性テスト（体力測定）</a:t>
            </a:r>
            <a:endParaRPr lang="en-US" altLang="ja-JP" sz="1200" b="1" dirty="0"/>
          </a:p>
          <a:p>
            <a:r>
              <a:rPr lang="ja-JP" altLang="en-US" sz="1200" b="1" dirty="0"/>
              <a:t>〇オリンピック・パラリンピック関連活動</a:t>
            </a:r>
            <a:endParaRPr lang="en-US" altLang="ja-JP" sz="1200" b="1" dirty="0"/>
          </a:p>
          <a:p>
            <a:r>
              <a:rPr lang="ja-JP" altLang="en-US" sz="1200" b="1" dirty="0"/>
              <a:t>〇各種研修活動</a:t>
            </a:r>
            <a:endParaRPr lang="en-US" altLang="ja-JP" sz="1200" b="1" dirty="0"/>
          </a:p>
          <a:p>
            <a:r>
              <a:rPr lang="en-US" altLang="ja-JP" sz="1200" b="1" dirty="0"/>
              <a:t>※</a:t>
            </a:r>
            <a:r>
              <a:rPr lang="ja-JP" altLang="en-US" sz="1200" b="1" dirty="0"/>
              <a:t>２日間の参加とレポートの提出が必要となります。</a:t>
            </a:r>
            <a:endParaRPr kumimoji="1" lang="ja-JP" altLang="en-US" sz="1400" b="1" dirty="0"/>
          </a:p>
        </p:txBody>
      </p:sp>
      <p:sp>
        <p:nvSpPr>
          <p:cNvPr id="76" name="テキスト ボックス 75"/>
          <p:cNvSpPr txBox="1"/>
          <p:nvPr/>
        </p:nvSpPr>
        <p:spPr>
          <a:xfrm>
            <a:off x="323453" y="9871146"/>
            <a:ext cx="530465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050" dirty="0"/>
              <a:t>～本件に関するお問合せ及び申込先～</a:t>
            </a:r>
            <a:endParaRPr lang="en-US" altLang="ja-JP" sz="1050" dirty="0"/>
          </a:p>
          <a:p>
            <a:r>
              <a:rPr lang="ja-JP" altLang="en-US" sz="1050" dirty="0"/>
              <a:t>主催：公益財団法人愛媛県スポーツ協会愛媛県スポーツ少年団</a:t>
            </a:r>
            <a:endParaRPr lang="en-US" altLang="ja-JP" sz="1050" dirty="0"/>
          </a:p>
          <a:p>
            <a:r>
              <a:rPr kumimoji="1" lang="en-US" altLang="ja-JP" sz="1050" dirty="0"/>
              <a:t>TEL</a:t>
            </a:r>
            <a:r>
              <a:rPr kumimoji="1" lang="ja-JP" altLang="en-US" sz="1050" dirty="0"/>
              <a:t>　０８９－９１１－１１９９　</a:t>
            </a:r>
            <a:r>
              <a:rPr kumimoji="1" lang="en-US" altLang="ja-JP" sz="1050" dirty="0"/>
              <a:t>FAX</a:t>
            </a:r>
            <a:r>
              <a:rPr kumimoji="1" lang="ja-JP" altLang="en-US" sz="1050" dirty="0"/>
              <a:t>　０８９－９１１－０２３４　</a:t>
            </a:r>
            <a:r>
              <a:rPr lang="en-US" altLang="ja-JP" sz="1050" dirty="0"/>
              <a:t>MAIL</a:t>
            </a:r>
            <a:r>
              <a:rPr lang="ja-JP" altLang="en-US" sz="1050" dirty="0"/>
              <a:t>　</a:t>
            </a:r>
            <a:r>
              <a:rPr lang="en-US" altLang="ja-JP" sz="1050" dirty="0"/>
              <a:t>ehime-sports@blue.ocn.ne.jp</a:t>
            </a:r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790-0843</a:t>
            </a:r>
            <a:r>
              <a:rPr kumimoji="1" lang="ja-JP" altLang="en-US" sz="1050" dirty="0"/>
              <a:t>　松山市道後町</a:t>
            </a:r>
            <a:r>
              <a:rPr kumimoji="1" lang="en-US" altLang="ja-JP" sz="1050" dirty="0"/>
              <a:t>2</a:t>
            </a:r>
            <a:r>
              <a:rPr kumimoji="1" lang="ja-JP" altLang="en-US" sz="1050" dirty="0"/>
              <a:t>丁目</a:t>
            </a:r>
            <a:r>
              <a:rPr kumimoji="1" lang="en-US" altLang="ja-JP" sz="1050" dirty="0"/>
              <a:t>9-14</a:t>
            </a:r>
            <a:r>
              <a:rPr kumimoji="1" lang="ja-JP" altLang="en-US" sz="1050" dirty="0"/>
              <a:t>　愛媛県県民文化会館別館内</a:t>
            </a:r>
          </a:p>
        </p:txBody>
      </p:sp>
      <p:pic>
        <p:nvPicPr>
          <p:cNvPr id="7" name="Picture 7" descr="\\E-TAIKYO\Share\写真\2019.8.21～23 ジュニアリーダースクール\IMG_416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4226" y="1515161"/>
            <a:ext cx="6254734" cy="35534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吹き出し: 円形 3">
            <a:extLst>
              <a:ext uri="{FF2B5EF4-FFF2-40B4-BE49-F238E27FC236}">
                <a16:creationId xmlns:a16="http://schemas.microsoft.com/office/drawing/2014/main" id="{141F691B-5E3E-4D60-AAFE-03ED58594053}"/>
              </a:ext>
            </a:extLst>
          </p:cNvPr>
          <p:cNvSpPr/>
          <p:nvPr/>
        </p:nvSpPr>
        <p:spPr>
          <a:xfrm>
            <a:off x="4275397" y="5441907"/>
            <a:ext cx="2744800" cy="1896389"/>
          </a:xfrm>
          <a:prstGeom prst="wedgeEllipseCallout">
            <a:avLst>
              <a:gd name="adj1" fmla="val -65940"/>
              <a:gd name="adj2" fmla="val 4904"/>
            </a:avLst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1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A424E05-699D-49AF-8F3B-E9FDFD371C5E}"/>
              </a:ext>
            </a:extLst>
          </p:cNvPr>
          <p:cNvSpPr txBox="1"/>
          <p:nvPr/>
        </p:nvSpPr>
        <p:spPr>
          <a:xfrm>
            <a:off x="4777431" y="5572890"/>
            <a:ext cx="2061529" cy="1634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71" dirty="0">
                <a:solidFill>
                  <a:schemeClr val="bg1"/>
                </a:solidFill>
              </a:rPr>
              <a:t>当日は、新型コロナウイルス感染症の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予防対策に留意して実施します！！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以下に該当する方については、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参加をお断りする場合があります。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１）当日、体調が悪い方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　（発熱、咳、頭痛等の症状）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２）同居家族や身近な方に感染が疑われる方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　　がいる方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３）過去１４日以内に政府から入国制限、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　  入国後の観察期間を必要とされている国、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　  地域等への渡航又は当該在住者</a:t>
            </a:r>
            <a:endParaRPr kumimoji="1" lang="en-US" altLang="ja-JP" sz="771" dirty="0">
              <a:solidFill>
                <a:schemeClr val="bg1"/>
              </a:solidFill>
            </a:endParaRPr>
          </a:p>
          <a:p>
            <a:r>
              <a:rPr kumimoji="1" lang="ja-JP" altLang="en-US" sz="771" dirty="0">
                <a:solidFill>
                  <a:schemeClr val="bg1"/>
                </a:solidFill>
              </a:rPr>
              <a:t>　  との濃厚接触がある方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8953771"/>
              </p:ext>
            </p:extLst>
          </p:nvPr>
        </p:nvGraphicFramePr>
        <p:xfrm>
          <a:off x="287449" y="161331"/>
          <a:ext cx="6984776" cy="6707141"/>
        </p:xfrm>
        <a:graphic>
          <a:graphicData uri="http://schemas.openxmlformats.org/drawingml/2006/table">
            <a:tbl>
              <a:tblPr/>
              <a:tblGrid>
                <a:gridCol w="239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4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7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55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37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4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34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5426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048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324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5493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789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856502">
                <a:tc gridSpan="1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latin typeface="ＭＳ Ｐゴシック"/>
                        </a:rPr>
                        <a:t>令和２年度愛媛県スポーツ少年団</a:t>
                      </a:r>
                      <a:endParaRPr lang="en-US" altLang="ja-JP" sz="2800" b="1" i="0" u="none" strike="noStrike" dirty="0"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2400" b="1" i="0" u="none" strike="noStrike" dirty="0">
                          <a:latin typeface="ＭＳ Ｐゴシック"/>
                        </a:rPr>
                        <a:t>ジュニア・リーダースクール参加申込書</a:t>
                      </a: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637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愛媛県スポーツ少年団　宛</a:t>
                      </a: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ja-JP" altLang="en-US" sz="5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485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r" fontAlgn="ctr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スポーツ少年団</a:t>
                      </a: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9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66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54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400" b="0" i="0" u="none" strike="noStrike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5"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latin typeface="ＭＳ Ｐゴシック"/>
                        </a:rPr>
                        <a:t>　　　　　</a:t>
                      </a:r>
                    </a:p>
                    <a:p>
                      <a:pPr algn="l" fontAlgn="ctr"/>
                      <a:r>
                        <a:rPr lang="ja-JP" altLang="en-US" sz="1050" b="0" i="0" u="none" strike="noStrike" dirty="0">
                          <a:latin typeface="ＭＳ Ｐゴシック"/>
                        </a:rPr>
                        <a:t>代表者　</a:t>
                      </a: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8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rowSpan="2" hMerge="1">
                  <a:txBody>
                    <a:bodyPr/>
                    <a:lstStyle/>
                    <a:p>
                      <a:pPr algn="ctr" fontAlgn="ctr"/>
                      <a:endParaRPr lang="ja-JP" altLang="en-US" sz="4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766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3286944"/>
                  </a:ext>
                </a:extLst>
              </a:tr>
              <a:tr h="177666"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35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0" i="0" u="none" strike="noStrike" dirty="0">
                          <a:latin typeface="ＭＳ Ｐゴシック"/>
                        </a:rPr>
                        <a:t>No.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氏　名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性</a:t>
                      </a:r>
                      <a:endParaRPr lang="en-US" altLang="ja-JP" sz="800" b="0" i="0" u="none" strike="noStrike" dirty="0"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別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生年月日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学</a:t>
                      </a:r>
                      <a:endParaRPr lang="en-US" altLang="ja-JP" sz="800" b="0" i="0" u="none" strike="noStrike" dirty="0"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年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住　　　　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latin typeface="ＭＳ Ｐゴシック"/>
                        </a:rPr>
                        <a:t>T　E　L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所　属　団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800" b="0" i="0" u="none" strike="noStrike" dirty="0">
                          <a:latin typeface="ＭＳ Ｐゴシック" pitchFamily="50" charset="-128"/>
                          <a:ea typeface="ＭＳ Ｐゴシック" pitchFamily="50" charset="-128"/>
                        </a:rPr>
                        <a:t>団員</a:t>
                      </a:r>
                      <a:br>
                        <a:rPr lang="zh-TW" altLang="en-US" sz="800" b="0" i="0" u="none" strike="noStrike" dirty="0">
                          <a:latin typeface="ＭＳ Ｐゴシック" pitchFamily="50" charset="-128"/>
                          <a:ea typeface="ＭＳ Ｐゴシック" pitchFamily="50" charset="-128"/>
                        </a:rPr>
                      </a:br>
                      <a:r>
                        <a:rPr lang="zh-TW" altLang="en-US" sz="800" b="0" i="0" u="none" strike="noStrike" dirty="0">
                          <a:latin typeface="ＭＳ Ｐゴシック" pitchFamily="50" charset="-128"/>
                          <a:ea typeface="ＭＳ Ｐゴシック" pitchFamily="50" charset="-128"/>
                        </a:rPr>
                        <a:t>活動歴（年</a:t>
                      </a:r>
                      <a:r>
                        <a:rPr lang="zh-TW" altLang="en-US" sz="800" b="0" i="0" u="none" strike="noStrike" dirty="0">
                          <a:latin typeface="ＭＳ Ｐゴシック"/>
                        </a:rPr>
                        <a:t>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ﾎﾟﾛｼｬﾂ</a:t>
                      </a:r>
                      <a:endParaRPr lang="en-US" altLang="ja-JP" sz="800" b="0" i="0" u="none" strike="noStrike" dirty="0"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サイズ</a:t>
                      </a:r>
                      <a:br>
                        <a:rPr lang="ja-JP" altLang="en-US" sz="800" b="0" i="0" u="none" strike="noStrike" dirty="0">
                          <a:latin typeface="ＭＳ Ｐゴシック"/>
                        </a:rPr>
                      </a:br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(SS</a:t>
                      </a:r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･</a:t>
                      </a:r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S</a:t>
                      </a:r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･</a:t>
                      </a:r>
                      <a:endParaRPr lang="en-US" altLang="ja-JP" sz="800" b="0" i="0" u="none" strike="noStrike" dirty="0">
                        <a:latin typeface="ＭＳ Ｐゴシック"/>
                      </a:endParaRPr>
                    </a:p>
                    <a:p>
                      <a:pPr algn="ctr" fontAlgn="ctr"/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M</a:t>
                      </a:r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･</a:t>
                      </a:r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L</a:t>
                      </a:r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･</a:t>
                      </a:r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XL</a:t>
                      </a: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latin typeface="ＭＳ Ｐゴシック"/>
                        </a:rPr>
                        <a:t>･</a:t>
                      </a:r>
                      <a:r>
                        <a:rPr lang="en-US" altLang="ja-JP" sz="800" b="0" i="0" u="none" strike="noStrike" dirty="0">
                          <a:latin typeface="ＭＳ Ｐゴシック"/>
                        </a:rPr>
                        <a:t>XXL)</a:t>
                      </a:r>
                      <a:endParaRPr lang="ja-JP" altLang="en-US" sz="8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latin typeface="ＭＳ Ｐゴシック"/>
                        </a:rPr>
                        <a:t>備　　考　　　　　　　　　　　　　（運営に当たって特に配慮が必要なこと）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5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latin typeface="ＭＳ Ｐゴシック"/>
                        </a:rPr>
                        <a:t>1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　〒</a:t>
                      </a:r>
                    </a:p>
                  </a:txBody>
                  <a:tcPr marL="3851" marR="3851" marT="38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1" i="0" u="none" strike="noStrike" dirty="0">
                          <a:latin typeface="ＭＳ Ｐゴシック"/>
                        </a:rPr>
                        <a:t>　（　　　　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 dirty="0">
                          <a:latin typeface="ＭＳ 明朝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5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latin typeface="ＭＳ Ｐゴシック"/>
                        </a:rPr>
                        <a:t>2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　〒</a:t>
                      </a:r>
                    </a:p>
                  </a:txBody>
                  <a:tcPr marL="3851" marR="3851" marT="38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1" i="0" u="none" strike="noStrike" dirty="0">
                          <a:latin typeface="ＭＳ Ｐゴシック"/>
                        </a:rPr>
                        <a:t>　（　　　　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4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5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latin typeface="ＭＳ Ｐゴシック"/>
                        </a:rPr>
                        <a:t>3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　〒</a:t>
                      </a:r>
                    </a:p>
                  </a:txBody>
                  <a:tcPr marL="3851" marR="3851" marT="38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1" i="0" u="none" strike="noStrike" dirty="0">
                          <a:latin typeface="ＭＳ Ｐゴシック"/>
                        </a:rPr>
                        <a:t>　（　　　　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5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latin typeface="ＭＳ Ｐゴシック"/>
                        </a:rPr>
                        <a:t>4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>
                          <a:latin typeface="ＭＳ Ｐゴシック"/>
                        </a:rPr>
                        <a:t>　〒</a:t>
                      </a:r>
                      <a:endParaRPr lang="ja-JP" altLang="en-US" sz="1000" b="0" i="0" u="none" strike="noStrike" dirty="0">
                        <a:latin typeface="ＭＳ Ｐゴシック"/>
                      </a:endParaRPr>
                    </a:p>
                  </a:txBody>
                  <a:tcPr marL="3851" marR="3851" marT="38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1" i="0" u="none" strike="noStrike" dirty="0">
                          <a:latin typeface="ＭＳ Ｐゴシック"/>
                        </a:rPr>
                        <a:t>　（　　　　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1544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latin typeface="ＭＳ Ｐゴシック"/>
                        </a:rPr>
                        <a:t>5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1000" b="0" i="0" u="none" strike="noStrike" dirty="0">
                          <a:latin typeface="ＭＳ Ｐゴシック"/>
                        </a:rPr>
                        <a:t>　〒</a:t>
                      </a:r>
                    </a:p>
                  </a:txBody>
                  <a:tcPr marL="3851" marR="3851" marT="385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ja-JP" altLang="en-US" sz="600" b="1" i="0" u="none" strike="noStrike" dirty="0">
                          <a:latin typeface="ＭＳ Ｐゴシック"/>
                        </a:rPr>
                        <a:t>　（　　　　）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600" b="0" i="0" u="none" strike="noStrike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600" b="0" i="0" u="none" strike="noStrike" dirty="0">
                          <a:latin typeface="ＭＳ Ｐゴシック"/>
                        </a:rPr>
                        <a:t>　</a:t>
                      </a:r>
                    </a:p>
                  </a:txBody>
                  <a:tcPr marL="3851" marR="3851" marT="38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8250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必要事項（空欄（備考を除く））はすべて記入して下さい。ご記入いただいた内容は、本事業についてのみ使用いたします。</a:t>
                      </a:r>
                      <a:endParaRPr lang="en-US" altLang="ja-JP" sz="1000" b="1" i="0" u="none" strike="noStrike" dirty="0">
                        <a:latin typeface="ＭＳ Ｐゴシック"/>
                      </a:endParaRPr>
                    </a:p>
                    <a:p>
                      <a:pPr algn="l" fontAlgn="ctr"/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ポロシャツは、本事業２回目の参加者には、配布いたしませんので、御承知置きください。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  <a:lnT w="12700" cmpd="sng">
                      <a:noFill/>
                      <a:prstDash val="soli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参加対象者：スポーツ少年団に登録している小学５年生～中学３年生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申込〆切　１０月９日（金</a:t>
                      </a:r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)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※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申込方法：郵送・</a:t>
                      </a:r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FAX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・メールのいずれかでお申し込みください。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　 郵送先　〒７９０－０８４３　松山市道後町２－９－１４　愛媛県県民文化会館別館内　愛媛県スポーツ少年団宛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>
                          <a:latin typeface="ＭＳ Ｐゴシック"/>
                        </a:rPr>
                        <a:t>　　 ＦＡＸ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</a:t>
                      </a:r>
                      <a:r>
                        <a:rPr lang="en-US" sz="1000" b="1" i="0" u="none" strike="noStrike" dirty="0">
                          <a:latin typeface="ＭＳ Ｐゴシック"/>
                        </a:rPr>
                        <a:t>０８９－９１１－０２３４　　　Ｅ</a:t>
                      </a:r>
                      <a:r>
                        <a:rPr lang="en-US" altLang="ja-JP" sz="1000" b="1" i="0" u="none" strike="noStrike" dirty="0">
                          <a:latin typeface="ＭＳ Ｐゴシック"/>
                        </a:rPr>
                        <a:t>-</a:t>
                      </a:r>
                      <a:r>
                        <a:rPr lang="en-US" sz="1000" b="1" i="0" u="none" strike="noStrike" dirty="0" err="1">
                          <a:latin typeface="ＭＳ Ｐゴシック"/>
                        </a:rPr>
                        <a:t>ｍａｉｌ</a:t>
                      </a:r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　　</a:t>
                      </a:r>
                      <a:r>
                        <a:rPr lang="en-US" sz="1000" b="1" i="0" u="none" strike="noStrike" dirty="0">
                          <a:latin typeface="ＭＳ Ｐゴシック"/>
                        </a:rPr>
                        <a:t>ehime-sports@blue.ocn.ne.jp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666">
                <a:tc gridSpan="11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latin typeface="ＭＳ Ｐゴシック"/>
                        </a:rPr>
                        <a:t>≪お問合せ先≫　０８９－９１１－１１９９（愛媛県スポーツ少年団事務局）</a:t>
                      </a:r>
                    </a:p>
                  </a:txBody>
                  <a:tcPr marL="69324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mpd="sng">
                      <a:noFill/>
                      <a:prstDash val="solid"/>
                    </a:ln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600" b="0" i="0" u="none" strike="noStrike" dirty="0">
                        <a:latin typeface="ＭＳ Ｐ明朝"/>
                      </a:endParaRPr>
                    </a:p>
                  </a:txBody>
                  <a:tcPr marL="3851" marR="3851" marT="385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3" name="表 4">
            <a:extLst>
              <a:ext uri="{FF2B5EF4-FFF2-40B4-BE49-F238E27FC236}">
                <a16:creationId xmlns:a16="http://schemas.microsoft.com/office/drawing/2014/main" id="{BA1BDF6F-8EEA-4FF6-9034-9DB9283DC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34548"/>
              </p:ext>
            </p:extLst>
          </p:nvPr>
        </p:nvGraphicFramePr>
        <p:xfrm>
          <a:off x="395837" y="7290482"/>
          <a:ext cx="6768000" cy="324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618733128"/>
                    </a:ext>
                  </a:extLst>
                </a:gridCol>
                <a:gridCol w="2447896">
                  <a:extLst>
                    <a:ext uri="{9D8B030D-6E8A-4147-A177-3AD203B41FA5}">
                      <a16:colId xmlns:a16="http://schemas.microsoft.com/office/drawing/2014/main" val="2026907265"/>
                    </a:ext>
                  </a:extLst>
                </a:gridCol>
                <a:gridCol w="1008488">
                  <a:extLst>
                    <a:ext uri="{9D8B030D-6E8A-4147-A177-3AD203B41FA5}">
                      <a16:colId xmlns:a16="http://schemas.microsoft.com/office/drawing/2014/main" val="2594035586"/>
                    </a:ext>
                  </a:extLst>
                </a:gridCol>
                <a:gridCol w="2375512">
                  <a:extLst>
                    <a:ext uri="{9D8B030D-6E8A-4147-A177-3AD203B41FA5}">
                      <a16:colId xmlns:a16="http://schemas.microsoft.com/office/drawing/2014/main" val="451627252"/>
                    </a:ext>
                  </a:extLst>
                </a:gridCol>
              </a:tblGrid>
              <a:tr h="324000"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31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日（土）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11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月</a:t>
                      </a:r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7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日（土）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117653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受付開始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8:30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会場集合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50955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9:00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開講式・ｵﾘｴﾝﾃｰｼｮﾝ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9:00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運動適性テスト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258864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10:00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スポーツ少年団とは（研修）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10:30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ｵﾘﾝﾋﾟｯｸ・ﾊﾟﾗﾘﾝﾋﾟｯｸ関連活動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058267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12:00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昼食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12:00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昼食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772502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13:00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レクリエーション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13:00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リーダーとは（研修）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1805435"/>
                  </a:ext>
                </a:extLst>
              </a:tr>
              <a:tr h="324000">
                <a:tc rowSpan="2"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14:00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  <a:endParaRPr kumimoji="1" lang="en-US" altLang="ja-JP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スポーツ交流活動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14:30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グループワーク（課題作成）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080301"/>
                  </a:ext>
                </a:extLst>
              </a:tr>
              <a:tr h="32400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15:30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まとめレポート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2689644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16:00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グループワーク（課題作成）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16:00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閉講式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450807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17:00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解散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>
                          <a:solidFill>
                            <a:sysClr val="windowText" lastClr="000000"/>
                          </a:solidFill>
                        </a:rPr>
                        <a:t>17:00</a:t>
                      </a:r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～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solidFill>
                            <a:sysClr val="windowText" lastClr="000000"/>
                          </a:solidFill>
                        </a:rPr>
                        <a:t>解散</a:t>
                      </a: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5486446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86AC9B0-129A-450A-A75A-8C5B6A4C1282}"/>
              </a:ext>
            </a:extLst>
          </p:cNvPr>
          <p:cNvSpPr txBox="1"/>
          <p:nvPr/>
        </p:nvSpPr>
        <p:spPr>
          <a:xfrm>
            <a:off x="362216" y="6921150"/>
            <a:ext cx="463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800" dirty="0"/>
              <a:t>≪プログラム予定≫</a:t>
            </a:r>
            <a:r>
              <a:rPr kumimoji="1" lang="en-US" altLang="ja-JP" sz="1100" dirty="0"/>
              <a:t>※</a:t>
            </a:r>
            <a:r>
              <a:rPr kumimoji="1" lang="ja-JP" altLang="en-US" sz="1100" dirty="0"/>
              <a:t>活動内容は、変更する場合があります。</a:t>
            </a:r>
            <a:endParaRPr kumimoji="1" lang="ja-JP" alt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</TotalTime>
  <Words>810</Words>
  <Application>Microsoft Office PowerPoint</Application>
  <PresentationFormat>ユーザー設定</PresentationFormat>
  <Paragraphs>164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ＭＳ Ｐ明朝</vt:lpstr>
      <vt:lpstr>ＭＳ 明朝</vt:lpstr>
      <vt:lpstr>Arial</vt:lpstr>
      <vt:lpstr>Calibri</vt:lpstr>
      <vt:lpstr>Office テーマ</vt:lpstr>
      <vt:lpstr>令和２年度 愛媛県スポーツ少年団 ジュニア・リーダースクール</vt:lpstr>
      <vt:lpstr>PowerPoint プレゼンテーション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平成30年度 日本スポーツ少年団 シニア・リーダースクール</dc:title>
  <dc:creator>tsuchida</dc:creator>
  <cp:lastModifiedBy>愛媛県 スポーツ協会</cp:lastModifiedBy>
  <cp:revision>42</cp:revision>
  <cp:lastPrinted>2020-09-14T04:01:25Z</cp:lastPrinted>
  <dcterms:created xsi:type="dcterms:W3CDTF">2018-03-19T07:25:45Z</dcterms:created>
  <dcterms:modified xsi:type="dcterms:W3CDTF">2020-09-14T04:02:50Z</dcterms:modified>
</cp:coreProperties>
</file>